
<file path=[Content_Types].xml><?xml version="1.0" encoding="utf-8"?>
<Types xmlns="http://schemas.openxmlformats.org/package/2006/content-types">
  <Default Extension="docx" ContentType="application/vnd.openxmlformats-officedocument.wordprocessingml.documen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4"/>
  </p:notesMasterIdLst>
  <p:sldIdLst>
    <p:sldId id="257" r:id="rId2"/>
    <p:sldId id="282" r:id="rId3"/>
    <p:sldId id="309" r:id="rId4"/>
    <p:sldId id="284" r:id="rId5"/>
    <p:sldId id="285" r:id="rId6"/>
    <p:sldId id="310" r:id="rId7"/>
    <p:sldId id="286" r:id="rId8"/>
    <p:sldId id="287" r:id="rId9"/>
    <p:sldId id="311" r:id="rId10"/>
    <p:sldId id="288" r:id="rId11"/>
    <p:sldId id="290" r:id="rId12"/>
    <p:sldId id="291" r:id="rId13"/>
    <p:sldId id="313" r:id="rId14"/>
    <p:sldId id="292" r:id="rId15"/>
    <p:sldId id="303" r:id="rId16"/>
    <p:sldId id="289" r:id="rId17"/>
    <p:sldId id="293" r:id="rId18"/>
    <p:sldId id="304" r:id="rId19"/>
    <p:sldId id="306" r:id="rId20"/>
    <p:sldId id="318" r:id="rId21"/>
    <p:sldId id="314" r:id="rId22"/>
    <p:sldId id="305" r:id="rId23"/>
    <p:sldId id="301" r:id="rId24"/>
    <p:sldId id="319" r:id="rId25"/>
    <p:sldId id="321" r:id="rId26"/>
    <p:sldId id="320" r:id="rId27"/>
    <p:sldId id="296" r:id="rId28"/>
    <p:sldId id="294" r:id="rId29"/>
    <p:sldId id="297" r:id="rId30"/>
    <p:sldId id="295" r:id="rId31"/>
    <p:sldId id="298" r:id="rId32"/>
    <p:sldId id="308" r:id="rId3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981"/>
    <p:restoredTop sz="94558"/>
  </p:normalViewPr>
  <p:slideViewPr>
    <p:cSldViewPr snapToGrid="0" snapToObjects="1">
      <p:cViewPr varScale="1">
        <p:scale>
          <a:sx n="116" d="100"/>
          <a:sy n="116" d="100"/>
        </p:scale>
        <p:origin x="2072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93835E-4D50-D345-989C-804C847344BE}" type="datetimeFigureOut">
              <a:rPr lang="en-US" smtClean="0"/>
              <a:t>5/16/23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DA27A4-96F6-584C-ACDF-40B4EDF403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9027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DA27A4-96F6-584C-ACDF-40B4EDF403D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4422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DA27A4-96F6-584C-ACDF-40B4EDF403D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5119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DA27A4-96F6-584C-ACDF-40B4EDF403D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1641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DA27A4-96F6-584C-ACDF-40B4EDF403D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237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DA27A4-96F6-584C-ACDF-40B4EDF403D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1629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DA27A4-96F6-584C-ACDF-40B4EDF403D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7222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D5C8E-AC75-FC4B-BCA6-E40A4FD1E655}" type="datetimeFigureOut">
              <a:rPr lang="en-US" smtClean="0"/>
              <a:t>5/16/23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906C2-C450-B849-A126-E375230DB7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9695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D5C8E-AC75-FC4B-BCA6-E40A4FD1E655}" type="datetimeFigureOut">
              <a:rPr lang="en-US" smtClean="0"/>
              <a:t>5/16/23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906C2-C450-B849-A126-E375230DB7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2664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D5C8E-AC75-FC4B-BCA6-E40A4FD1E655}" type="datetimeFigureOut">
              <a:rPr lang="en-US" smtClean="0"/>
              <a:t>5/16/23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906C2-C450-B849-A126-E375230DB7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6439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D5C8E-AC75-FC4B-BCA6-E40A4FD1E655}" type="datetimeFigureOut">
              <a:rPr lang="en-US" smtClean="0"/>
              <a:t>5/16/23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906C2-C450-B849-A126-E375230DB7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458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D5C8E-AC75-FC4B-BCA6-E40A4FD1E655}" type="datetimeFigureOut">
              <a:rPr lang="en-US" smtClean="0"/>
              <a:t>5/16/23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906C2-C450-B849-A126-E375230DB7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5579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D5C8E-AC75-FC4B-BCA6-E40A4FD1E655}" type="datetimeFigureOut">
              <a:rPr lang="en-US" smtClean="0"/>
              <a:t>5/16/23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906C2-C450-B849-A126-E375230DB7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3602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D5C8E-AC75-FC4B-BCA6-E40A4FD1E655}" type="datetimeFigureOut">
              <a:rPr lang="en-US" smtClean="0"/>
              <a:t>5/16/23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906C2-C450-B849-A126-E375230DB7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5135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D5C8E-AC75-FC4B-BCA6-E40A4FD1E655}" type="datetimeFigureOut">
              <a:rPr lang="en-US" smtClean="0"/>
              <a:t>5/16/23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906C2-C450-B849-A126-E375230DB7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1761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D5C8E-AC75-FC4B-BCA6-E40A4FD1E655}" type="datetimeFigureOut">
              <a:rPr lang="en-US" smtClean="0"/>
              <a:t>5/16/23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906C2-C450-B849-A126-E375230DB7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9898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D5C8E-AC75-FC4B-BCA6-E40A4FD1E655}" type="datetimeFigureOut">
              <a:rPr lang="en-US" smtClean="0"/>
              <a:t>5/16/23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906C2-C450-B849-A126-E375230DB7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1659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D5C8E-AC75-FC4B-BCA6-E40A4FD1E655}" type="datetimeFigureOut">
              <a:rPr lang="en-US" smtClean="0"/>
              <a:t>5/16/23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906C2-C450-B849-A126-E375230DB7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8435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AD5C8E-AC75-FC4B-BCA6-E40A4FD1E655}" type="datetimeFigureOut">
              <a:rPr lang="en-US" smtClean="0"/>
              <a:t>5/16/23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A906C2-C450-B849-A126-E375230DB7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2529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janko.tackmann@uzh.ch" TargetMode="External"/><Relationship Id="rId2" Type="http://schemas.openxmlformats.org/officeDocument/2006/relationships/hyperlink" Target="mailto:marija.Dmitrijeva@uzh.ch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package" Target="../embeddings/Microsoft_Word_Document.docx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38/nbt.4229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Bio334 – Building Maximum Likelihood Trees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Solutions to the exercises</a:t>
            </a:r>
          </a:p>
          <a:p>
            <a:r>
              <a:rPr lang="en-US" dirty="0"/>
              <a:t>Marija Dmitrijeva and Janko </a:t>
            </a:r>
            <a:r>
              <a:rPr lang="en-US" dirty="0" err="1"/>
              <a:t>Tackmann</a:t>
            </a:r>
            <a:endParaRPr lang="en-US" dirty="0"/>
          </a:p>
          <a:p>
            <a:endParaRPr lang="en-US" dirty="0"/>
          </a:p>
          <a:p>
            <a:r>
              <a:rPr lang="en-US" dirty="0"/>
              <a:t>For remaining doubts feel free to contact us on Slack or at:</a:t>
            </a:r>
          </a:p>
          <a:p>
            <a:r>
              <a:rPr lang="en-US" dirty="0">
                <a:hlinkClick r:id="rId2"/>
              </a:rPr>
              <a:t>marija.dmitrijeva@uzh.ch</a:t>
            </a:r>
            <a:r>
              <a:rPr lang="en-US" dirty="0"/>
              <a:t> or </a:t>
            </a:r>
            <a:r>
              <a:rPr lang="en-US" dirty="0">
                <a:hlinkClick r:id="rId3"/>
              </a:rPr>
              <a:t>janko.tackmann@uzh.ch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317107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creen Shot 2015-05-12 at 14.53.4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202" y="639863"/>
            <a:ext cx="2873798" cy="34652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Exercise 1 – Part 3.a</a:t>
            </a:r>
          </a:p>
        </p:txBody>
      </p:sp>
      <p:pic>
        <p:nvPicPr>
          <p:cNvPr id="9" name="Picture 8" descr="Screen Shot 2015-05-12 at 14.59.17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7809" y="2774023"/>
            <a:ext cx="3205238" cy="4083977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3222846" y="3005020"/>
            <a:ext cx="4197582" cy="2200258"/>
            <a:chOff x="2177143" y="2521857"/>
            <a:chExt cx="3431198" cy="2458686"/>
          </a:xfrm>
        </p:grpSpPr>
        <p:sp>
          <p:nvSpPr>
            <p:cNvPr id="3" name="Rectangle 2"/>
            <p:cNvSpPr/>
            <p:nvPr/>
          </p:nvSpPr>
          <p:spPr>
            <a:xfrm>
              <a:off x="2177143" y="4395767"/>
              <a:ext cx="3122770" cy="58477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200" dirty="0"/>
                <a:t>(A,(E,D),(C,(B,F))</a:t>
              </a:r>
              <a:r>
                <a:rPr lang="en-US" sz="3200" b="1" dirty="0">
                  <a:solidFill>
                    <a:srgbClr val="008000"/>
                  </a:solidFill>
                </a:rPr>
                <a:t>)</a:t>
              </a:r>
              <a:r>
                <a:rPr lang="en-US" sz="3200" dirty="0"/>
                <a:t>;</a:t>
              </a: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2177143" y="2521857"/>
              <a:ext cx="3431198" cy="6534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(A,(E,D)</a:t>
              </a:r>
              <a:r>
                <a:rPr lang="en-US" sz="3200" dirty="0">
                  <a:solidFill>
                    <a:srgbClr val="FF0000"/>
                  </a:solidFill>
                </a:rPr>
                <a:t>)</a:t>
              </a:r>
              <a:r>
                <a:rPr lang="en-US" sz="3200" dirty="0"/>
                <a:t>,(C,(B,F));</a:t>
              </a:r>
            </a:p>
          </p:txBody>
        </p:sp>
      </p:grpSp>
      <p:sp>
        <p:nvSpPr>
          <p:cNvPr id="11" name="Down Arrow 10"/>
          <p:cNvSpPr/>
          <p:nvPr/>
        </p:nvSpPr>
        <p:spPr>
          <a:xfrm>
            <a:off x="4064001" y="3737428"/>
            <a:ext cx="1524000" cy="890110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6509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Exercise 1 – Part 3.b</a:t>
            </a:r>
          </a:p>
        </p:txBody>
      </p:sp>
      <p:sp>
        <p:nvSpPr>
          <p:cNvPr id="3" name="Rectangle 2"/>
          <p:cNvSpPr/>
          <p:nvPr/>
        </p:nvSpPr>
        <p:spPr>
          <a:xfrm>
            <a:off x="1936800" y="2265652"/>
            <a:ext cx="51972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baseline="30000" dirty="0"/>
              <a:t>(A:1,D:6,([E:1.01,F:1.2]:1,B:2):0.21,(C:4,G:2.2):2):1);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1033987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Exercise 1 – Part 3.b</a:t>
            </a:r>
          </a:p>
        </p:txBody>
      </p:sp>
      <p:sp>
        <p:nvSpPr>
          <p:cNvPr id="3" name="Rectangle 2"/>
          <p:cNvSpPr/>
          <p:nvPr/>
        </p:nvSpPr>
        <p:spPr>
          <a:xfrm>
            <a:off x="1937414" y="2265652"/>
            <a:ext cx="51972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baseline="30000" dirty="0"/>
              <a:t>(A:1,D:6,(</a:t>
            </a:r>
            <a:r>
              <a:rPr lang="en-US" sz="2800" baseline="30000" dirty="0">
                <a:solidFill>
                  <a:srgbClr val="FF0000"/>
                </a:solidFill>
              </a:rPr>
              <a:t>[</a:t>
            </a:r>
            <a:r>
              <a:rPr lang="en-US" sz="2800" baseline="30000" dirty="0"/>
              <a:t>E:1.01,F:1.2</a:t>
            </a:r>
            <a:r>
              <a:rPr lang="en-US" sz="2800" baseline="30000" dirty="0">
                <a:solidFill>
                  <a:srgbClr val="FF0000"/>
                </a:solidFill>
              </a:rPr>
              <a:t>]</a:t>
            </a:r>
            <a:r>
              <a:rPr lang="en-US" sz="2800" baseline="30000" dirty="0"/>
              <a:t>:1,B:2):0.21,(C:4,G:2.2):2):1);</a:t>
            </a:r>
            <a:endParaRPr lang="en-US" sz="2800" dirty="0"/>
          </a:p>
        </p:txBody>
      </p:sp>
      <p:sp>
        <p:nvSpPr>
          <p:cNvPr id="11" name="Down Arrow 10"/>
          <p:cNvSpPr/>
          <p:nvPr/>
        </p:nvSpPr>
        <p:spPr>
          <a:xfrm>
            <a:off x="3127094" y="2987309"/>
            <a:ext cx="2817897" cy="1239977"/>
          </a:xfrm>
          <a:prstGeom prst="downArrow">
            <a:avLst>
              <a:gd name="adj1" fmla="val 80667"/>
              <a:gd name="adj2" fmla="val 5000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 correct parentheses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884465" y="4425723"/>
            <a:ext cx="530315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(A:1,(D:6,(</a:t>
            </a:r>
            <a:r>
              <a:rPr lang="en-US" sz="2400" b="1" dirty="0">
                <a:solidFill>
                  <a:srgbClr val="00B050"/>
                </a:solidFill>
              </a:rPr>
              <a:t>(</a:t>
            </a:r>
            <a:r>
              <a:rPr lang="en-US" dirty="0"/>
              <a:t>E:1.01,F:1.2</a:t>
            </a:r>
            <a:r>
              <a:rPr lang="en-US" sz="2400" b="1" dirty="0">
                <a:solidFill>
                  <a:srgbClr val="00B050"/>
                </a:solidFill>
              </a:rPr>
              <a:t>)</a:t>
            </a:r>
            <a:r>
              <a:rPr lang="en-US" dirty="0"/>
              <a:t>:1,B:2):0.21),(C:4,G:2.2):2):1);</a:t>
            </a:r>
          </a:p>
        </p:txBody>
      </p:sp>
    </p:spTree>
    <p:extLst>
      <p:ext uri="{BB962C8B-B14F-4D97-AF65-F5344CB8AC3E}">
        <p14:creationId xmlns:p14="http://schemas.microsoft.com/office/powerpoint/2010/main" val="14403550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creen Shot 2015-05-12 at 15.04.2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64306" cy="480223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Exercise 1 – Part 3.b</a:t>
            </a:r>
          </a:p>
        </p:txBody>
      </p:sp>
      <p:sp>
        <p:nvSpPr>
          <p:cNvPr id="3" name="Rectangle 2"/>
          <p:cNvSpPr/>
          <p:nvPr/>
        </p:nvSpPr>
        <p:spPr>
          <a:xfrm>
            <a:off x="1937414" y="2265652"/>
            <a:ext cx="51972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baseline="30000" dirty="0">
                <a:solidFill>
                  <a:schemeClr val="accent4"/>
                </a:solidFill>
              </a:rPr>
              <a:t>(</a:t>
            </a:r>
            <a:r>
              <a:rPr lang="en-US" sz="2800" baseline="30000" dirty="0"/>
              <a:t>A:1,D:6,</a:t>
            </a:r>
            <a:r>
              <a:rPr lang="en-US" sz="2800" baseline="30000" dirty="0">
                <a:solidFill>
                  <a:schemeClr val="accent3">
                    <a:lumMod val="75000"/>
                  </a:schemeClr>
                </a:solidFill>
              </a:rPr>
              <a:t>(</a:t>
            </a:r>
            <a:r>
              <a:rPr lang="en-US" sz="2800" baseline="30000" dirty="0">
                <a:solidFill>
                  <a:schemeClr val="accent6">
                    <a:lumMod val="75000"/>
                  </a:schemeClr>
                </a:solidFill>
              </a:rPr>
              <a:t>(</a:t>
            </a:r>
            <a:r>
              <a:rPr lang="en-US" sz="2800" baseline="30000" dirty="0"/>
              <a:t>E:1.01,F:1.2</a:t>
            </a:r>
            <a:r>
              <a:rPr lang="en-US" sz="2800" baseline="30000" dirty="0">
                <a:solidFill>
                  <a:schemeClr val="accent6">
                    <a:lumMod val="75000"/>
                  </a:schemeClr>
                </a:solidFill>
              </a:rPr>
              <a:t>)</a:t>
            </a:r>
            <a:r>
              <a:rPr lang="en-US" sz="2800" baseline="30000" dirty="0"/>
              <a:t>:1,B:2</a:t>
            </a:r>
            <a:r>
              <a:rPr lang="en-US" sz="2800" baseline="30000" dirty="0">
                <a:solidFill>
                  <a:schemeClr val="accent3">
                    <a:lumMod val="75000"/>
                  </a:schemeClr>
                </a:solidFill>
              </a:rPr>
              <a:t>)</a:t>
            </a:r>
            <a:r>
              <a:rPr lang="en-US" sz="2800" baseline="30000" dirty="0"/>
              <a:t>:0.21,</a:t>
            </a:r>
            <a:r>
              <a:rPr lang="en-US" sz="2800" baseline="30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(</a:t>
            </a:r>
            <a:r>
              <a:rPr lang="en-US" sz="2800" baseline="30000" dirty="0"/>
              <a:t>C:4,G:2.2</a:t>
            </a:r>
            <a:r>
              <a:rPr lang="en-US" sz="2800" baseline="30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)</a:t>
            </a:r>
            <a:r>
              <a:rPr lang="en-US" sz="2800" baseline="30000" dirty="0"/>
              <a:t>:2</a:t>
            </a:r>
            <a:r>
              <a:rPr lang="en-US" sz="2800" baseline="30000" dirty="0">
                <a:solidFill>
                  <a:srgbClr val="FF0000"/>
                </a:solidFill>
              </a:rPr>
              <a:t>):1</a:t>
            </a:r>
            <a:r>
              <a:rPr lang="en-US" sz="2800" baseline="30000" dirty="0">
                <a:solidFill>
                  <a:schemeClr val="accent4"/>
                </a:solidFill>
              </a:rPr>
              <a:t>)</a:t>
            </a:r>
            <a:r>
              <a:rPr lang="en-US" sz="2800" baseline="30000" dirty="0"/>
              <a:t>;</a:t>
            </a:r>
            <a:endParaRPr lang="en-US" sz="2800" dirty="0"/>
          </a:p>
        </p:txBody>
      </p:sp>
      <p:sp>
        <p:nvSpPr>
          <p:cNvPr id="11" name="Down Arrow 10"/>
          <p:cNvSpPr/>
          <p:nvPr/>
        </p:nvSpPr>
        <p:spPr>
          <a:xfrm>
            <a:off x="3127094" y="2987309"/>
            <a:ext cx="2817897" cy="1239977"/>
          </a:xfrm>
          <a:prstGeom prst="downArrow">
            <a:avLst>
              <a:gd name="adj1" fmla="val 80667"/>
              <a:gd name="adj2" fmla="val 5000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Remove incorrect</a:t>
            </a:r>
          </a:p>
          <a:p>
            <a:pPr algn="ctr"/>
            <a:r>
              <a:rPr lang="en-US" dirty="0"/>
              <a:t>branch length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9165F67-DE59-E346-8DD4-FBD3E0908D76}"/>
              </a:ext>
            </a:extLst>
          </p:cNvPr>
          <p:cNvSpPr/>
          <p:nvPr/>
        </p:nvSpPr>
        <p:spPr>
          <a:xfrm>
            <a:off x="1884465" y="4501926"/>
            <a:ext cx="53031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(A:1,(D:6,((E:1.01,F:1.2):1,B:2):0.21),(C:4,G:2.2):2);</a:t>
            </a:r>
          </a:p>
        </p:txBody>
      </p:sp>
    </p:spTree>
    <p:extLst>
      <p:ext uri="{BB962C8B-B14F-4D97-AF65-F5344CB8AC3E}">
        <p14:creationId xmlns:p14="http://schemas.microsoft.com/office/powerpoint/2010/main" val="11492447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own Arrow 4"/>
          <p:cNvSpPr/>
          <p:nvPr/>
        </p:nvSpPr>
        <p:spPr>
          <a:xfrm>
            <a:off x="3127094" y="2987309"/>
            <a:ext cx="2817897" cy="1239977"/>
          </a:xfrm>
          <a:prstGeom prst="downArrow">
            <a:avLst>
              <a:gd name="adj1" fmla="val 80667"/>
              <a:gd name="adj2" fmla="val 5000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Resolve multi-branching point </a:t>
            </a:r>
          </a:p>
        </p:txBody>
      </p:sp>
      <p:pic>
        <p:nvPicPr>
          <p:cNvPr id="8" name="Picture 7" descr="Screen Shot 2015-05-12 at 15.24.0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8786" y="3081902"/>
            <a:ext cx="2185214" cy="3598068"/>
          </a:xfrm>
          <a:prstGeom prst="rect">
            <a:avLst/>
          </a:prstGeom>
        </p:spPr>
      </p:pic>
      <p:pic>
        <p:nvPicPr>
          <p:cNvPr id="4" name="Picture 3" descr="Screen Shot 2015-05-12 at 15.04.27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64306" cy="480223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Exercise 1 – Part 3.b</a:t>
            </a:r>
          </a:p>
        </p:txBody>
      </p:sp>
      <p:sp>
        <p:nvSpPr>
          <p:cNvPr id="3" name="Rectangle 2"/>
          <p:cNvSpPr/>
          <p:nvPr/>
        </p:nvSpPr>
        <p:spPr>
          <a:xfrm>
            <a:off x="2067257" y="2274005"/>
            <a:ext cx="493757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aseline="30000" dirty="0"/>
              <a:t>(A:1,D:6,((E:1.01,F:1.2):1,B:2):0.21,(C:4,G:2.2):2);</a:t>
            </a:r>
            <a:endParaRPr lang="en-US" sz="2800" dirty="0"/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457200" y="2265652"/>
            <a:ext cx="616447" cy="15709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 flipV="1">
            <a:off x="7916698" y="4971388"/>
            <a:ext cx="616447" cy="15709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91055" y="5377551"/>
            <a:ext cx="6101663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b="1" dirty="0"/>
              <a:t>Note</a:t>
            </a:r>
            <a:r>
              <a:rPr lang="en-US" dirty="0"/>
              <a:t>:	There are many ways to solve the multifurcation, this</a:t>
            </a:r>
          </a:p>
          <a:p>
            <a:r>
              <a:rPr lang="en-US" dirty="0"/>
              <a:t> 		is just one of the many.	 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99F93DE-CBDC-3940-9FE7-E4944F8E02C5}"/>
              </a:ext>
            </a:extLst>
          </p:cNvPr>
          <p:cNvSpPr/>
          <p:nvPr/>
        </p:nvSpPr>
        <p:spPr>
          <a:xfrm>
            <a:off x="1884465" y="4425723"/>
            <a:ext cx="530315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(A:1,</a:t>
            </a:r>
            <a:r>
              <a:rPr lang="en-US" sz="2400" b="1" dirty="0">
                <a:solidFill>
                  <a:srgbClr val="008000"/>
                </a:solidFill>
              </a:rPr>
              <a:t>(</a:t>
            </a:r>
            <a:r>
              <a:rPr lang="en-US" dirty="0"/>
              <a:t>D:6,((E:1.01,F:1.2):1,B:2):0.21</a:t>
            </a:r>
            <a:r>
              <a:rPr lang="en-US" sz="2400" b="1" dirty="0">
                <a:solidFill>
                  <a:srgbClr val="008000"/>
                </a:solidFill>
              </a:rPr>
              <a:t>):1</a:t>
            </a:r>
            <a:r>
              <a:rPr lang="en-US" dirty="0"/>
              <a:t>,(C:4,G:2.2):2);</a:t>
            </a:r>
          </a:p>
        </p:txBody>
      </p:sp>
    </p:spTree>
    <p:extLst>
      <p:ext uri="{BB962C8B-B14F-4D97-AF65-F5344CB8AC3E}">
        <p14:creationId xmlns:p14="http://schemas.microsoft.com/office/powerpoint/2010/main" val="17948237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8BE3A251-7D77-3542-BBC3-4E674C19F52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67910913"/>
              </p:ext>
            </p:extLst>
          </p:nvPr>
        </p:nvGraphicFramePr>
        <p:xfrm>
          <a:off x="860425" y="1765300"/>
          <a:ext cx="7421563" cy="3833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5727700" imgH="2959100" progId="Word.Document.12">
                  <p:embed/>
                </p:oleObj>
              </mc:Choice>
              <mc:Fallback>
                <p:oleObj name="Document" r:id="rId2" imgW="5727700" imgH="29591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60425" y="1765300"/>
                        <a:ext cx="7421563" cy="38338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itle 1">
            <a:extLst>
              <a:ext uri="{FF2B5EF4-FFF2-40B4-BE49-F238E27FC236}">
                <a16:creationId xmlns:a16="http://schemas.microsoft.com/office/drawing/2014/main" id="{2562A011-A7AA-E349-8065-4D8D807D569B}"/>
              </a:ext>
            </a:extLst>
          </p:cNvPr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Exercise 2 – Overview</a:t>
            </a:r>
          </a:p>
        </p:txBody>
      </p:sp>
    </p:spTree>
    <p:extLst>
      <p:ext uri="{BB962C8B-B14F-4D97-AF65-F5344CB8AC3E}">
        <p14:creationId xmlns:p14="http://schemas.microsoft.com/office/powerpoint/2010/main" val="26171231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2 – Part 1.d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/>
              <a:t>Can you identify which command line arguments are required (non-optional) for </a:t>
            </a:r>
            <a:r>
              <a:rPr lang="en-US" sz="2800" b="1" dirty="0" err="1"/>
              <a:t>RAxML</a:t>
            </a:r>
            <a:r>
              <a:rPr lang="en-US" sz="2800" b="1" dirty="0"/>
              <a:t> to be executed?</a:t>
            </a:r>
            <a:endParaRPr lang="de-CH" sz="2800" b="1" dirty="0"/>
          </a:p>
          <a:p>
            <a:pPr marL="0" lv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b="1" dirty="0"/>
              <a:t>-s	</a:t>
            </a:r>
            <a:r>
              <a:rPr lang="en-US" sz="2800" dirty="0"/>
              <a:t>name of the alignment file</a:t>
            </a:r>
          </a:p>
          <a:p>
            <a:pPr marL="0" indent="0">
              <a:buNone/>
            </a:pPr>
            <a:r>
              <a:rPr lang="en-US" sz="2800" b="1" dirty="0"/>
              <a:t>-n	</a:t>
            </a:r>
            <a:r>
              <a:rPr lang="en-US" sz="2800" dirty="0"/>
              <a:t>name of the output file</a:t>
            </a:r>
          </a:p>
          <a:p>
            <a:pPr marL="0" indent="0">
              <a:buNone/>
            </a:pPr>
            <a:r>
              <a:rPr lang="en-US" sz="2800" b="1" dirty="0"/>
              <a:t>-m	</a:t>
            </a:r>
            <a:r>
              <a:rPr lang="en-US" sz="2800" dirty="0"/>
              <a:t>model of binary (morphological), nucleotide, multi-state, or amino acid substitution </a:t>
            </a:r>
          </a:p>
          <a:p>
            <a:pPr marL="0" indent="0">
              <a:buNone/>
            </a:pPr>
            <a:r>
              <a:rPr lang="en-US" sz="2800" b="1" dirty="0"/>
              <a:t>-p	</a:t>
            </a:r>
            <a:r>
              <a:rPr lang="en-US" sz="2800" dirty="0"/>
              <a:t>random seed for the parsimony inferences</a:t>
            </a:r>
          </a:p>
        </p:txBody>
      </p:sp>
    </p:spTree>
    <p:extLst>
      <p:ext uri="{BB962C8B-B14F-4D97-AF65-F5344CB8AC3E}">
        <p14:creationId xmlns:p14="http://schemas.microsoft.com/office/powerpoint/2010/main" val="3953255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2 – Part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Running </a:t>
            </a:r>
            <a:r>
              <a:rPr lang="en-US" b="1" dirty="0" err="1"/>
              <a:t>RAxML</a:t>
            </a:r>
            <a:r>
              <a:rPr lang="en-US" b="1" dirty="0"/>
              <a:t> on the MFS-1 dataset</a:t>
            </a:r>
            <a:endParaRPr lang="en-US" sz="2800" b="1" dirty="0"/>
          </a:p>
          <a:p>
            <a:pPr marL="0" lvl="0" indent="0">
              <a:buNone/>
            </a:pPr>
            <a:endParaRPr lang="en-US" sz="2800" dirty="0"/>
          </a:p>
          <a:p>
            <a:pPr marL="0" lvl="0" indent="0">
              <a:buNone/>
            </a:pPr>
            <a:r>
              <a:rPr lang="en-US" sz="2800" dirty="0" err="1"/>
              <a:t>raxmlHPC</a:t>
            </a:r>
            <a:r>
              <a:rPr lang="en-US" sz="2800" dirty="0"/>
              <a:t> </a:t>
            </a:r>
          </a:p>
          <a:p>
            <a:pPr marL="0" lvl="0" indent="0">
              <a:buNone/>
            </a:pPr>
            <a:r>
              <a:rPr lang="en-US" sz="2800" dirty="0"/>
              <a:t>-s </a:t>
            </a:r>
            <a:r>
              <a:rPr lang="en-US" sz="2800" dirty="0" err="1"/>
              <a:t>mfs_domain_proteins_aligned_taxnames.fa</a:t>
            </a:r>
            <a:r>
              <a:rPr lang="en-US" sz="2800" dirty="0"/>
              <a:t> </a:t>
            </a:r>
          </a:p>
          <a:p>
            <a:pPr marL="0" lvl="0" indent="0">
              <a:buNone/>
            </a:pPr>
            <a:r>
              <a:rPr lang="en-US" sz="2800" dirty="0"/>
              <a:t>-n </a:t>
            </a:r>
            <a:r>
              <a:rPr lang="en-US" sz="2800" dirty="0" err="1"/>
              <a:t>mfs.auto.txt</a:t>
            </a:r>
            <a:r>
              <a:rPr lang="en-US" sz="2800" dirty="0"/>
              <a:t> </a:t>
            </a:r>
          </a:p>
          <a:p>
            <a:pPr marL="0" lvl="0" indent="0">
              <a:buNone/>
            </a:pPr>
            <a:r>
              <a:rPr lang="en-US" sz="2800" dirty="0"/>
              <a:t>-m PROTGAMMAAUTO </a:t>
            </a:r>
          </a:p>
          <a:p>
            <a:pPr marL="0" lvl="0" indent="0">
              <a:buNone/>
            </a:pPr>
            <a:r>
              <a:rPr lang="en-US" sz="2800" dirty="0"/>
              <a:t>-p 123</a:t>
            </a:r>
          </a:p>
        </p:txBody>
      </p:sp>
    </p:spTree>
    <p:extLst>
      <p:ext uri="{BB962C8B-B14F-4D97-AF65-F5344CB8AC3E}">
        <p14:creationId xmlns:p14="http://schemas.microsoft.com/office/powerpoint/2010/main" val="34077268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9B1F7F39-BCFB-0321-1292-CE18028A3F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8766" y="314726"/>
            <a:ext cx="2265234" cy="640042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DBCF392-0863-494B-B4B6-81C738D2EE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2400"/>
            <a:ext cx="6848829" cy="666549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FC4E487-1CB2-CF4B-982C-3CF275C6DC1C}"/>
              </a:ext>
            </a:extLst>
          </p:cNvPr>
          <p:cNvSpPr txBox="1"/>
          <p:nvPr/>
        </p:nvSpPr>
        <p:spPr>
          <a:xfrm>
            <a:off x="383132" y="232039"/>
            <a:ext cx="30412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Maximum Likelihood (</a:t>
            </a:r>
            <a:r>
              <a:rPr lang="en-US" dirty="0" err="1"/>
              <a:t>RAxML</a:t>
            </a:r>
            <a:r>
              <a:rPr lang="en-US" dirty="0"/>
              <a:t>) </a:t>
            </a:r>
          </a:p>
          <a:p>
            <a:r>
              <a:rPr lang="en-US" dirty="0"/>
              <a:t>- unrooted</a:t>
            </a:r>
          </a:p>
        </p:txBody>
      </p:sp>
    </p:spTree>
    <p:extLst>
      <p:ext uri="{BB962C8B-B14F-4D97-AF65-F5344CB8AC3E}">
        <p14:creationId xmlns:p14="http://schemas.microsoft.com/office/powerpoint/2010/main" val="24878642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BEE78155-5E69-11DA-C161-AB4F1D0C74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8766" y="314726"/>
            <a:ext cx="2265234" cy="640042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DBCF392-0863-494B-B4B6-81C738D2EE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2033"/>
            <a:ext cx="6848829" cy="6665495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7B451DB-22B7-E645-AF06-480EA79A7C6E}"/>
              </a:ext>
            </a:extLst>
          </p:cNvPr>
          <p:cNvCxnSpPr>
            <a:cxnSpLocks/>
          </p:cNvCxnSpPr>
          <p:nvPr/>
        </p:nvCxnSpPr>
        <p:spPr>
          <a:xfrm>
            <a:off x="6758609" y="1735625"/>
            <a:ext cx="2380728" cy="0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A7697D9-4104-024C-B8E1-D5954069F17A}"/>
              </a:ext>
            </a:extLst>
          </p:cNvPr>
          <p:cNvCxnSpPr>
            <a:cxnSpLocks/>
          </p:cNvCxnSpPr>
          <p:nvPr/>
        </p:nvCxnSpPr>
        <p:spPr>
          <a:xfrm flipV="1">
            <a:off x="3520670" y="3324596"/>
            <a:ext cx="144379" cy="154248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49D36C2-7E68-6A4B-9778-D6D6C7B2EE95}"/>
              </a:ext>
            </a:extLst>
          </p:cNvPr>
          <p:cNvSpPr txBox="1"/>
          <p:nvPr/>
        </p:nvSpPr>
        <p:spPr>
          <a:xfrm>
            <a:off x="383132" y="232039"/>
            <a:ext cx="30412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Maximum Likelihood (</a:t>
            </a:r>
            <a:r>
              <a:rPr lang="en-US" dirty="0" err="1"/>
              <a:t>RAxML</a:t>
            </a:r>
            <a:r>
              <a:rPr lang="en-US" dirty="0"/>
              <a:t>) </a:t>
            </a:r>
          </a:p>
          <a:p>
            <a:r>
              <a:rPr lang="en-US" dirty="0"/>
              <a:t>- unrooted</a:t>
            </a:r>
          </a:p>
        </p:txBody>
      </p:sp>
    </p:spTree>
    <p:extLst>
      <p:ext uri="{BB962C8B-B14F-4D97-AF65-F5344CB8AC3E}">
        <p14:creationId xmlns:p14="http://schemas.microsoft.com/office/powerpoint/2010/main" val="28097011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1 – Part 1: The grammar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Is the tree specified as rooted or unrooted?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dirty="0"/>
              <a:t>					((A,(B,(C,D))),(E,F));</a:t>
            </a:r>
          </a:p>
          <a:p>
            <a:pPr marL="0" indent="0">
              <a:buNone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8807595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28F17-94BC-1BD6-D83F-6F426BDA9F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75655"/>
            <a:ext cx="8229600" cy="1143000"/>
          </a:xfrm>
        </p:spPr>
        <p:txBody>
          <a:bodyPr>
            <a:noAutofit/>
          </a:bodyPr>
          <a:lstStyle/>
          <a:p>
            <a:r>
              <a:rPr lang="en-US" sz="3000" dirty="0"/>
              <a:t>Maximum Likelihood (</a:t>
            </a:r>
            <a:r>
              <a:rPr lang="en-US" sz="3000" dirty="0" err="1"/>
              <a:t>RAxML</a:t>
            </a:r>
            <a:r>
              <a:rPr lang="en-US" sz="3000" dirty="0"/>
              <a:t>, rooted on Fusobacteria)</a:t>
            </a:r>
            <a:br>
              <a:rPr lang="en-US" sz="3000" dirty="0"/>
            </a:br>
            <a:endParaRPr lang="en-CH" sz="3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70F323-1AB5-7B79-D060-313C5EDB19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22760"/>
            <a:ext cx="9023401" cy="2799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0053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8D178CD6-D2F6-B745-8577-119EE58B56FA}"/>
              </a:ext>
            </a:extLst>
          </p:cNvPr>
          <p:cNvSpPr txBox="1"/>
          <p:nvPr/>
        </p:nvSpPr>
        <p:spPr>
          <a:xfrm>
            <a:off x="2550028" y="195481"/>
            <a:ext cx="41225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Neighbor joining (rooted on Fusobacteria)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5DDDF02-CC51-9D47-AAC5-096C5276F762}"/>
              </a:ext>
            </a:extLst>
          </p:cNvPr>
          <p:cNvSpPr txBox="1"/>
          <p:nvPr/>
        </p:nvSpPr>
        <p:spPr>
          <a:xfrm>
            <a:off x="1929449" y="3760200"/>
            <a:ext cx="5285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Maximum Likelihood (</a:t>
            </a:r>
            <a:r>
              <a:rPr lang="en-US" dirty="0" err="1"/>
              <a:t>RAxML</a:t>
            </a:r>
            <a:r>
              <a:rPr lang="en-US" dirty="0"/>
              <a:t>, rooted on Fusobacteria)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049DF4D-19A5-904C-9FE3-F73A8BF402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228" y="564813"/>
            <a:ext cx="8584141" cy="286700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CCB7943-A1A1-BB4E-BF5F-A50A8FB5CB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863" y="4129532"/>
            <a:ext cx="8795085" cy="2728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9408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049DF4D-19A5-904C-9FE3-F73A8BF402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228" y="564813"/>
            <a:ext cx="8584141" cy="286700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CCB7943-A1A1-BB4E-BF5F-A50A8FB5CB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863" y="4129532"/>
            <a:ext cx="8795085" cy="272846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4792F90-0959-3543-AB74-45254ED767B6}"/>
              </a:ext>
            </a:extLst>
          </p:cNvPr>
          <p:cNvSpPr/>
          <p:nvPr/>
        </p:nvSpPr>
        <p:spPr>
          <a:xfrm>
            <a:off x="2023872" y="1853184"/>
            <a:ext cx="1584960" cy="34137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0D4B811-C3D3-CA41-A020-6518C6FAE45F}"/>
              </a:ext>
            </a:extLst>
          </p:cNvPr>
          <p:cNvSpPr/>
          <p:nvPr/>
        </p:nvSpPr>
        <p:spPr>
          <a:xfrm>
            <a:off x="1383792" y="4549498"/>
            <a:ext cx="1584960" cy="34137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16392B-572D-6DD6-FB3A-2438E97E6DE9}"/>
              </a:ext>
            </a:extLst>
          </p:cNvPr>
          <p:cNvSpPr txBox="1"/>
          <p:nvPr/>
        </p:nvSpPr>
        <p:spPr>
          <a:xfrm>
            <a:off x="2550028" y="195481"/>
            <a:ext cx="41225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Neighbor joining (rooted on Fusobacteria)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BBC660-33E6-8707-2F53-5478413077EF}"/>
              </a:ext>
            </a:extLst>
          </p:cNvPr>
          <p:cNvSpPr txBox="1"/>
          <p:nvPr/>
        </p:nvSpPr>
        <p:spPr>
          <a:xfrm>
            <a:off x="1929449" y="3760200"/>
            <a:ext cx="5285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Maximum Likelihood (</a:t>
            </a:r>
            <a:r>
              <a:rPr lang="en-US" dirty="0" err="1"/>
              <a:t>RAxML</a:t>
            </a:r>
            <a:r>
              <a:rPr lang="en-US" dirty="0"/>
              <a:t>, rooted on Fusobacteria)</a:t>
            </a:r>
          </a:p>
        </p:txBody>
      </p:sp>
    </p:spTree>
    <p:extLst>
      <p:ext uri="{BB962C8B-B14F-4D97-AF65-F5344CB8AC3E}">
        <p14:creationId xmlns:p14="http://schemas.microsoft.com/office/powerpoint/2010/main" val="22433151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2BA3FAF-9E6F-7141-B6D7-0E4628EFE5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412" y="473425"/>
            <a:ext cx="8843211" cy="29906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807B559-CD6C-2346-82EF-F95ED7BC67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863" y="4129532"/>
            <a:ext cx="8795085" cy="272846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F648C7D-CC6B-D25D-36AC-B97FB2337F99}"/>
              </a:ext>
            </a:extLst>
          </p:cNvPr>
          <p:cNvSpPr txBox="1"/>
          <p:nvPr/>
        </p:nvSpPr>
        <p:spPr>
          <a:xfrm>
            <a:off x="1929449" y="3760200"/>
            <a:ext cx="5285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Maximum Likelihood (</a:t>
            </a:r>
            <a:r>
              <a:rPr lang="en-US" dirty="0" err="1"/>
              <a:t>RAxML</a:t>
            </a:r>
            <a:r>
              <a:rPr lang="en-US" dirty="0"/>
              <a:t>, rooted on Fusobacteria)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CECB94-67D2-0F27-A907-4DD0D47DBD93}"/>
              </a:ext>
            </a:extLst>
          </p:cNvPr>
          <p:cNvSpPr txBox="1"/>
          <p:nvPr/>
        </p:nvSpPr>
        <p:spPr>
          <a:xfrm>
            <a:off x="2925901" y="194400"/>
            <a:ext cx="3305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UPGMA (rooted on Fusobacteria)</a:t>
            </a:r>
          </a:p>
        </p:txBody>
      </p:sp>
    </p:spTree>
    <p:extLst>
      <p:ext uri="{BB962C8B-B14F-4D97-AF65-F5344CB8AC3E}">
        <p14:creationId xmlns:p14="http://schemas.microsoft.com/office/powerpoint/2010/main" val="24460526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2BA3FAF-9E6F-7141-B6D7-0E4628EFE5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412" y="473425"/>
            <a:ext cx="8843211" cy="29906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807B559-CD6C-2346-82EF-F95ED7BC67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863" y="4129532"/>
            <a:ext cx="8795085" cy="272846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F648C7D-CC6B-D25D-36AC-B97FB2337F99}"/>
              </a:ext>
            </a:extLst>
          </p:cNvPr>
          <p:cNvSpPr txBox="1"/>
          <p:nvPr/>
        </p:nvSpPr>
        <p:spPr>
          <a:xfrm>
            <a:off x="1929449" y="3760200"/>
            <a:ext cx="5285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Maximum Likelihood (</a:t>
            </a:r>
            <a:r>
              <a:rPr lang="en-US" dirty="0" err="1"/>
              <a:t>RAxML</a:t>
            </a:r>
            <a:r>
              <a:rPr lang="en-US" dirty="0"/>
              <a:t>, rooted on Fusobacteria)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CECB94-67D2-0F27-A907-4DD0D47DBD93}"/>
              </a:ext>
            </a:extLst>
          </p:cNvPr>
          <p:cNvSpPr txBox="1"/>
          <p:nvPr/>
        </p:nvSpPr>
        <p:spPr>
          <a:xfrm>
            <a:off x="2925901" y="194400"/>
            <a:ext cx="3305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UPGMA (rooted on Fusobacteria)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E1625A1-E570-6E79-F581-46A75E5B3048}"/>
              </a:ext>
            </a:extLst>
          </p:cNvPr>
          <p:cNvSpPr/>
          <p:nvPr/>
        </p:nvSpPr>
        <p:spPr>
          <a:xfrm>
            <a:off x="6059158" y="1977887"/>
            <a:ext cx="2647519" cy="55659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F38B701-6A8F-DBC2-0D1F-14321BEEDB48}"/>
              </a:ext>
            </a:extLst>
          </p:cNvPr>
          <p:cNvSpPr/>
          <p:nvPr/>
        </p:nvSpPr>
        <p:spPr>
          <a:xfrm>
            <a:off x="6059158" y="4671542"/>
            <a:ext cx="2647519" cy="23403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7E2EF7B-EE49-34E9-AF86-056C477C9A15}"/>
              </a:ext>
            </a:extLst>
          </p:cNvPr>
          <p:cNvSpPr/>
          <p:nvPr/>
        </p:nvSpPr>
        <p:spPr>
          <a:xfrm>
            <a:off x="6059158" y="5571026"/>
            <a:ext cx="2647519" cy="37257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5902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C1576-A377-6DA6-CDA6-FE064F447D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Revising bacterial taxonomy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5C54E4F-17F4-6DF4-E500-3F8150234D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1258" y="1924235"/>
            <a:ext cx="8801481" cy="381397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C163E59-D0DF-B744-4251-CECFDDA4DC65}"/>
              </a:ext>
            </a:extLst>
          </p:cNvPr>
          <p:cNvSpPr txBox="1"/>
          <p:nvPr/>
        </p:nvSpPr>
        <p:spPr>
          <a:xfrm>
            <a:off x="288234" y="6244808"/>
            <a:ext cx="85675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1600" dirty="0"/>
              <a:t>Image from: Parks DH et al., </a:t>
            </a:r>
            <a:r>
              <a:rPr lang="en-US" sz="1600" b="0" i="1" u="none" strike="noStrike" dirty="0">
                <a:solidFill>
                  <a:srgbClr val="222222"/>
                </a:solidFill>
                <a:effectLst/>
                <a:latin typeface="-apple-system"/>
              </a:rPr>
              <a:t>Nat </a:t>
            </a:r>
            <a:r>
              <a:rPr lang="en-US" sz="1600" b="0" i="1" u="none" strike="noStrike" dirty="0" err="1">
                <a:solidFill>
                  <a:srgbClr val="222222"/>
                </a:solidFill>
                <a:effectLst/>
                <a:latin typeface="-apple-system"/>
              </a:rPr>
              <a:t>Biotechnol</a:t>
            </a:r>
            <a:r>
              <a:rPr lang="en-US" sz="1600" b="0" i="0" u="none" strike="noStrike" dirty="0">
                <a:solidFill>
                  <a:srgbClr val="222222"/>
                </a:solidFill>
                <a:effectLst/>
                <a:latin typeface="-apple-system"/>
              </a:rPr>
              <a:t> </a:t>
            </a:r>
            <a:r>
              <a:rPr lang="en-US" sz="1600" b="1" i="0" u="none" strike="noStrike" dirty="0">
                <a:solidFill>
                  <a:srgbClr val="222222"/>
                </a:solidFill>
                <a:effectLst/>
                <a:latin typeface="-apple-system"/>
              </a:rPr>
              <a:t>36</a:t>
            </a:r>
            <a:r>
              <a:rPr lang="en-US" sz="1600" b="0" i="0" u="none" strike="noStrike" dirty="0">
                <a:solidFill>
                  <a:srgbClr val="222222"/>
                </a:solidFill>
                <a:effectLst/>
                <a:latin typeface="-apple-system"/>
              </a:rPr>
              <a:t>, 996–1004 (2018).</a:t>
            </a:r>
            <a:r>
              <a:rPr lang="en-US" sz="1600" dirty="0">
                <a:solidFill>
                  <a:srgbClr val="222222"/>
                </a:solidFill>
                <a:latin typeface="-apple-system"/>
              </a:rPr>
              <a:t> </a:t>
            </a:r>
            <a:r>
              <a:rPr lang="en-US" sz="1600" b="0" i="0" u="none" strike="noStrike" dirty="0">
                <a:solidFill>
                  <a:srgbClr val="222222"/>
                </a:solidFill>
                <a:effectLst/>
                <a:latin typeface="-apple-system"/>
                <a:hlinkClick r:id="rId3"/>
              </a:rPr>
              <a:t>https://doi.org/10.1038/nbt.4229</a:t>
            </a:r>
            <a:endParaRPr lang="en-US" sz="1600" b="0" i="0" u="none" strike="noStrike" dirty="0">
              <a:solidFill>
                <a:srgbClr val="222222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10477113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A9A5C880-E2D1-BA7A-5C13-3E55DD2C60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93" t="670" b="899"/>
          <a:stretch/>
        </p:blipFill>
        <p:spPr>
          <a:xfrm>
            <a:off x="-43069" y="0"/>
            <a:ext cx="9187069" cy="6863792"/>
          </a:xfrm>
        </p:spPr>
      </p:pic>
    </p:spTree>
    <p:extLst>
      <p:ext uri="{BB962C8B-B14F-4D97-AF65-F5344CB8AC3E}">
        <p14:creationId xmlns:p14="http://schemas.microsoft.com/office/powerpoint/2010/main" val="24001994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3 – Part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Sequence alignment</a:t>
            </a:r>
            <a:endParaRPr lang="en-US" sz="28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66C3C1-D7D2-AF40-AC77-37D5CC8AB9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53" y="2776106"/>
            <a:ext cx="4322614" cy="21929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8FDB6AD-F376-354A-99F6-E7FCCE217B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0288" y="2778554"/>
            <a:ext cx="4304965" cy="2190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8318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3 – Part 2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C38504B-5BD1-B44F-AE40-86CCE5D53A96}"/>
              </a:ext>
            </a:extLst>
          </p:cNvPr>
          <p:cNvSpPr txBox="1">
            <a:spLocks/>
          </p:cNvSpPr>
          <p:nvPr/>
        </p:nvSpPr>
        <p:spPr>
          <a:xfrm>
            <a:off x="457200" y="1706530"/>
            <a:ext cx="8229600" cy="54066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b="1" dirty="0"/>
              <a:t>While the program is running, can you identify what parameters we are using?</a:t>
            </a:r>
          </a:p>
          <a:p>
            <a:pPr marL="0" indent="0">
              <a:buFont typeface="Arial"/>
              <a:buNone/>
            </a:pPr>
            <a:r>
              <a:rPr lang="en-US" sz="2400" dirty="0"/>
              <a:t>-s </a:t>
            </a:r>
          </a:p>
          <a:p>
            <a:pPr marL="0" indent="0">
              <a:buFont typeface="Arial"/>
              <a:buNone/>
            </a:pPr>
            <a:r>
              <a:rPr lang="en-US" sz="2400" dirty="0"/>
              <a:t>-n </a:t>
            </a:r>
          </a:p>
          <a:p>
            <a:pPr marL="0" indent="0">
              <a:buFont typeface="Arial"/>
              <a:buNone/>
            </a:pPr>
            <a:r>
              <a:rPr lang="en-US" sz="2400" dirty="0"/>
              <a:t>-m  </a:t>
            </a:r>
          </a:p>
          <a:p>
            <a:pPr marL="0" indent="0">
              <a:buFont typeface="Arial"/>
              <a:buNone/>
            </a:pPr>
            <a:r>
              <a:rPr lang="en-US" sz="2400" dirty="0"/>
              <a:t>-f</a:t>
            </a:r>
          </a:p>
          <a:p>
            <a:pPr marL="0" indent="0">
              <a:buFont typeface="Arial"/>
              <a:buNone/>
            </a:pPr>
            <a:r>
              <a:rPr lang="en-US" sz="2400" dirty="0"/>
              <a:t>-N </a:t>
            </a:r>
          </a:p>
          <a:p>
            <a:pPr marL="0" indent="0">
              <a:buFont typeface="Arial"/>
              <a:buNone/>
            </a:pPr>
            <a:r>
              <a:rPr lang="en-US" sz="2400" dirty="0"/>
              <a:t>-x</a:t>
            </a:r>
          </a:p>
          <a:p>
            <a:pPr marL="0" indent="0">
              <a:buFont typeface="Arial"/>
              <a:buNone/>
            </a:pPr>
            <a:r>
              <a:rPr lang="en-US" sz="2400" dirty="0"/>
              <a:t>-p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49323"/>
            <a:ext cx="8229600" cy="57947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Tree reconstruction with </a:t>
            </a:r>
            <a:r>
              <a:rPr lang="en-US" b="1" dirty="0" err="1"/>
              <a:t>RAxML</a:t>
            </a:r>
            <a:endParaRPr lang="en-US" b="1" dirty="0"/>
          </a:p>
          <a:p>
            <a:pPr marL="0" indent="0">
              <a:buNone/>
            </a:pP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1110788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3 – Part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06530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While the program is running, can you identify what parameters we are using?</a:t>
            </a:r>
          </a:p>
          <a:p>
            <a:pPr marL="0" indent="0">
              <a:buNone/>
            </a:pPr>
            <a:r>
              <a:rPr lang="en-US" sz="2400" b="1" dirty="0"/>
              <a:t>-s	</a:t>
            </a:r>
            <a:r>
              <a:rPr lang="en-US" sz="2400" dirty="0"/>
              <a:t>name of the alignment file</a:t>
            </a:r>
          </a:p>
          <a:p>
            <a:pPr marL="0" indent="0">
              <a:buNone/>
            </a:pPr>
            <a:r>
              <a:rPr lang="en-US" sz="2400" b="1" dirty="0"/>
              <a:t>-n	</a:t>
            </a:r>
            <a:r>
              <a:rPr lang="en-US" sz="2400" dirty="0"/>
              <a:t>name of the output file</a:t>
            </a:r>
          </a:p>
          <a:p>
            <a:pPr marL="0" indent="0">
              <a:buNone/>
            </a:pPr>
            <a:r>
              <a:rPr lang="en-US" sz="2400" b="1" dirty="0"/>
              <a:t>-m	</a:t>
            </a:r>
            <a:r>
              <a:rPr lang="en-US" sz="2400" dirty="0"/>
              <a:t>model of binary (morphological), nucleotide, multi-state, or amino acid substitution </a:t>
            </a:r>
          </a:p>
          <a:p>
            <a:pPr marL="0" indent="0">
              <a:buNone/>
            </a:pPr>
            <a:r>
              <a:rPr lang="en-US" sz="2400" b="1" dirty="0"/>
              <a:t>-f	</a:t>
            </a:r>
            <a:r>
              <a:rPr lang="en-US" sz="2400" dirty="0"/>
              <a:t>select the algorithm for </a:t>
            </a:r>
            <a:r>
              <a:rPr lang="en-US" sz="2400" dirty="0" err="1"/>
              <a:t>RAxML</a:t>
            </a:r>
            <a:r>
              <a:rPr lang="en-US" sz="2400" dirty="0"/>
              <a:t> to execute</a:t>
            </a:r>
          </a:p>
          <a:p>
            <a:pPr marL="0" indent="0">
              <a:buNone/>
            </a:pPr>
            <a:r>
              <a:rPr lang="en-US" sz="2400" b="1" dirty="0"/>
              <a:t>-N	</a:t>
            </a:r>
            <a:r>
              <a:rPr lang="en-US" sz="2400" dirty="0"/>
              <a:t>number of alternative runs on distinct starting trees</a:t>
            </a:r>
          </a:p>
          <a:p>
            <a:pPr marL="0" indent="0">
              <a:buNone/>
            </a:pPr>
            <a:r>
              <a:rPr lang="en-US" sz="2400" b="1" dirty="0"/>
              <a:t>-x	</a:t>
            </a:r>
            <a:r>
              <a:rPr lang="en-US" sz="2400" dirty="0"/>
              <a:t>random seed for rapid bootstrapping</a:t>
            </a:r>
          </a:p>
          <a:p>
            <a:pPr marL="0" indent="0">
              <a:buNone/>
            </a:pPr>
            <a:r>
              <a:rPr lang="en-US" sz="2400" b="1" dirty="0"/>
              <a:t>-p	</a:t>
            </a:r>
            <a:r>
              <a:rPr lang="en-US" sz="2400" dirty="0"/>
              <a:t>random seed for the parsimony inferences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546ABFF-D784-C96D-8C3E-74C28052E200}"/>
              </a:ext>
            </a:extLst>
          </p:cNvPr>
          <p:cNvSpPr txBox="1">
            <a:spLocks/>
          </p:cNvSpPr>
          <p:nvPr/>
        </p:nvSpPr>
        <p:spPr>
          <a:xfrm>
            <a:off x="457200" y="1249323"/>
            <a:ext cx="8229600" cy="5794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b="1"/>
              <a:t>Tree reconstruction with RAxML</a:t>
            </a:r>
          </a:p>
          <a:p>
            <a:pPr marL="0" indent="0">
              <a:buFont typeface="Arial"/>
              <a:buNone/>
            </a:pP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3758282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1 – Part 1: The grammar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Is the tree specified as rooted or unrooted?</a:t>
            </a:r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2400" dirty="0"/>
              <a:t>(</a:t>
            </a:r>
            <a:r>
              <a:rPr lang="en-US" sz="2400" dirty="0">
                <a:solidFill>
                  <a:srgbClr val="00B050"/>
                </a:solidFill>
              </a:rPr>
              <a:t>(</a:t>
            </a:r>
            <a:r>
              <a:rPr lang="en-US" sz="2400" dirty="0"/>
              <a:t>A,(B,(C,D))</a:t>
            </a:r>
            <a:r>
              <a:rPr lang="en-US" sz="2400" dirty="0">
                <a:solidFill>
                  <a:srgbClr val="00B050"/>
                </a:solidFill>
              </a:rPr>
              <a:t>)</a:t>
            </a:r>
            <a:r>
              <a:rPr lang="en-US" sz="2400" dirty="0"/>
              <a:t>,</a:t>
            </a:r>
            <a:r>
              <a:rPr lang="en-US" sz="2400" dirty="0">
                <a:solidFill>
                  <a:srgbClr val="00B050"/>
                </a:solidFill>
              </a:rPr>
              <a:t>(</a:t>
            </a:r>
            <a:r>
              <a:rPr lang="en-US" sz="2400" dirty="0"/>
              <a:t>E,F</a:t>
            </a:r>
            <a:r>
              <a:rPr lang="en-US" sz="2400" dirty="0">
                <a:solidFill>
                  <a:srgbClr val="00B050"/>
                </a:solidFill>
              </a:rPr>
              <a:t>)</a:t>
            </a:r>
            <a:r>
              <a:rPr lang="en-US" sz="2400" dirty="0"/>
              <a:t>); - rooted, two descendants from root</a:t>
            </a:r>
          </a:p>
          <a:p>
            <a:pPr marL="0" indent="0" algn="ctr">
              <a:buNone/>
            </a:pPr>
            <a:r>
              <a:rPr lang="en-US" sz="2400" dirty="0"/>
              <a:t>(</a:t>
            </a:r>
            <a:r>
              <a:rPr lang="en-US" sz="2400" dirty="0">
                <a:solidFill>
                  <a:srgbClr val="00B050"/>
                </a:solidFill>
              </a:rPr>
              <a:t>A</a:t>
            </a:r>
            <a:r>
              <a:rPr lang="en-US" sz="2400" dirty="0"/>
              <a:t>,</a:t>
            </a:r>
            <a:r>
              <a:rPr lang="en-US" sz="2400" dirty="0">
                <a:solidFill>
                  <a:srgbClr val="00B050"/>
                </a:solidFill>
              </a:rPr>
              <a:t>(</a:t>
            </a:r>
            <a:r>
              <a:rPr lang="en-US" sz="2400" dirty="0"/>
              <a:t>B,(C,D)</a:t>
            </a:r>
            <a:r>
              <a:rPr lang="en-US" sz="2400" dirty="0">
                <a:solidFill>
                  <a:srgbClr val="00B050"/>
                </a:solidFill>
              </a:rPr>
              <a:t>)</a:t>
            </a:r>
            <a:r>
              <a:rPr lang="en-US" sz="2400" dirty="0"/>
              <a:t>,</a:t>
            </a:r>
            <a:r>
              <a:rPr lang="en-US" sz="2400" dirty="0">
                <a:solidFill>
                  <a:srgbClr val="00B050"/>
                </a:solidFill>
              </a:rPr>
              <a:t>(</a:t>
            </a:r>
            <a:r>
              <a:rPr lang="en-US" sz="2400" dirty="0"/>
              <a:t>E,F</a:t>
            </a:r>
            <a:r>
              <a:rPr lang="en-US" sz="2400" dirty="0">
                <a:solidFill>
                  <a:srgbClr val="00B050"/>
                </a:solidFill>
              </a:rPr>
              <a:t>)</a:t>
            </a:r>
            <a:r>
              <a:rPr lang="en-US" sz="2400" dirty="0"/>
              <a:t>); - unrooted, three descendants from root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					</a:t>
            </a:r>
          </a:p>
          <a:p>
            <a:pPr marL="0" indent="0">
              <a:buNone/>
            </a:pPr>
            <a:r>
              <a:rPr lang="en-US" b="1" dirty="0"/>
              <a:t>					</a:t>
            </a:r>
            <a:r>
              <a:rPr lang="en-US" dirty="0"/>
              <a:t>-&gt;</a:t>
            </a:r>
            <a:r>
              <a:rPr lang="en-US" b="1" dirty="0"/>
              <a:t> </a:t>
            </a:r>
            <a:r>
              <a:rPr lang="en-US" dirty="0"/>
              <a:t>The tree is rooted</a:t>
            </a:r>
          </a:p>
          <a:p>
            <a:pPr marL="0" indent="0">
              <a:buNone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5611769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3 – Part 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037CC5-6989-CE44-B5B8-15EE373169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7638"/>
            <a:ext cx="9144000" cy="4904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0908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3 – Part 4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B2CDBA0-B560-AE4A-A8CD-C1FC4D3274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12272"/>
            <a:ext cx="9144000" cy="5156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4432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3 – Part 4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0556E2-E095-2044-BF79-877E1FA277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087" y="1616243"/>
            <a:ext cx="8955913" cy="4965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0026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Exercise 1 – Part 2: Specifying branch length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35811A5-8984-9B4D-AC74-8001110763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1065" t="46197"/>
          <a:stretch/>
        </p:blipFill>
        <p:spPr>
          <a:xfrm>
            <a:off x="434896" y="1550019"/>
            <a:ext cx="7649738" cy="3279467"/>
          </a:xfrm>
        </p:spPr>
      </p:pic>
    </p:spTree>
    <p:extLst>
      <p:ext uri="{BB962C8B-B14F-4D97-AF65-F5344CB8AC3E}">
        <p14:creationId xmlns:p14="http://schemas.microsoft.com/office/powerpoint/2010/main" val="16327014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Exercise 1 – Part 2: Specifying branch length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35811A5-8984-9B4D-AC74-8001110763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1065" t="46197"/>
          <a:stretch/>
        </p:blipFill>
        <p:spPr>
          <a:xfrm>
            <a:off x="434896" y="1550019"/>
            <a:ext cx="7649738" cy="3279467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052041E-072F-7740-A61F-113D00D01624}"/>
              </a:ext>
            </a:extLst>
          </p:cNvPr>
          <p:cNvSpPr txBox="1"/>
          <p:nvPr/>
        </p:nvSpPr>
        <p:spPr>
          <a:xfrm>
            <a:off x="0" y="5151863"/>
            <a:ext cx="9143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(N,(R,(C,M)),(S,F));</a:t>
            </a:r>
          </a:p>
        </p:txBody>
      </p:sp>
    </p:spTree>
    <p:extLst>
      <p:ext uri="{BB962C8B-B14F-4D97-AF65-F5344CB8AC3E}">
        <p14:creationId xmlns:p14="http://schemas.microsoft.com/office/powerpoint/2010/main" val="11618360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Exercise 1 – Part 2: Specifying branch length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35811A5-8984-9B4D-AC74-8001110763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1065" t="46197"/>
          <a:stretch/>
        </p:blipFill>
        <p:spPr>
          <a:xfrm>
            <a:off x="434896" y="1550019"/>
            <a:ext cx="7649738" cy="3279467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052041E-072F-7740-A61F-113D00D01624}"/>
              </a:ext>
            </a:extLst>
          </p:cNvPr>
          <p:cNvSpPr txBox="1"/>
          <p:nvPr/>
        </p:nvSpPr>
        <p:spPr>
          <a:xfrm>
            <a:off x="0" y="5151863"/>
            <a:ext cx="9143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(N:0.5,(R:0.5,(C:2,M:2):0.5):0.5,(S:1.5,F:1.5):1);</a:t>
            </a:r>
          </a:p>
        </p:txBody>
      </p:sp>
    </p:spTree>
    <p:extLst>
      <p:ext uri="{BB962C8B-B14F-4D97-AF65-F5344CB8AC3E}">
        <p14:creationId xmlns:p14="http://schemas.microsoft.com/office/powerpoint/2010/main" val="35058354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Exercise 1 – Part 3: Common errors in </a:t>
            </a:r>
            <a:r>
              <a:rPr lang="en-US" dirty="0" err="1"/>
              <a:t>Newick</a:t>
            </a:r>
            <a:r>
              <a:rPr lang="en-US" dirty="0"/>
              <a:t> representations</a:t>
            </a:r>
          </a:p>
        </p:txBody>
      </p:sp>
    </p:spTree>
    <p:extLst>
      <p:ext uri="{BB962C8B-B14F-4D97-AF65-F5344CB8AC3E}">
        <p14:creationId xmlns:p14="http://schemas.microsoft.com/office/powerpoint/2010/main" val="5793856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Exercise 1 – Part 3.a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222846" y="3005019"/>
            <a:ext cx="41975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(A,(E,D)),(C,(B,F));</a:t>
            </a:r>
          </a:p>
        </p:txBody>
      </p:sp>
    </p:spTree>
    <p:extLst>
      <p:ext uri="{BB962C8B-B14F-4D97-AF65-F5344CB8AC3E}">
        <p14:creationId xmlns:p14="http://schemas.microsoft.com/office/powerpoint/2010/main" val="39903768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creen Shot 2015-05-12 at 14.53.4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202" y="639863"/>
            <a:ext cx="2873798" cy="34652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Exercise 1 – Part 3.a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222846" y="3005019"/>
            <a:ext cx="41975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(A,(E,D)</a:t>
            </a:r>
            <a:r>
              <a:rPr lang="en-US" sz="3200" dirty="0">
                <a:solidFill>
                  <a:srgbClr val="FF0000"/>
                </a:solidFill>
              </a:rPr>
              <a:t>)</a:t>
            </a:r>
            <a:r>
              <a:rPr lang="en-US" sz="3200" dirty="0"/>
              <a:t>,(C,(B,F));</a:t>
            </a:r>
          </a:p>
        </p:txBody>
      </p:sp>
    </p:spTree>
    <p:extLst>
      <p:ext uri="{BB962C8B-B14F-4D97-AF65-F5344CB8AC3E}">
        <p14:creationId xmlns:p14="http://schemas.microsoft.com/office/powerpoint/2010/main" val="25565117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3378</TotalTime>
  <Words>1009</Words>
  <Application>Microsoft Macintosh PowerPoint</Application>
  <PresentationFormat>On-screen Show (4:3)</PresentationFormat>
  <Paragraphs>110</Paragraphs>
  <Slides>32</Slides>
  <Notes>6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7" baseType="lpstr">
      <vt:lpstr>-apple-system</vt:lpstr>
      <vt:lpstr>Arial</vt:lpstr>
      <vt:lpstr>Calibri</vt:lpstr>
      <vt:lpstr>Office Theme</vt:lpstr>
      <vt:lpstr>Document</vt:lpstr>
      <vt:lpstr>Bio334 – Building Maximum Likelihood Trees</vt:lpstr>
      <vt:lpstr>Exercise 1 – Part 1: The grammar</vt:lpstr>
      <vt:lpstr>Exercise 1 – Part 1: The grammar</vt:lpstr>
      <vt:lpstr>Exercise 1 – Part 2: Specifying branch length</vt:lpstr>
      <vt:lpstr>Exercise 1 – Part 2: Specifying branch length</vt:lpstr>
      <vt:lpstr>Exercise 1 – Part 2: Specifying branch length</vt:lpstr>
      <vt:lpstr>Exercise 1 – Part 3: Common errors in Newick representations</vt:lpstr>
      <vt:lpstr>Exercise 1 – Part 3.a</vt:lpstr>
      <vt:lpstr>Exercise 1 – Part 3.a</vt:lpstr>
      <vt:lpstr>Exercise 1 – Part 3.a</vt:lpstr>
      <vt:lpstr>Exercise 1 – Part 3.b</vt:lpstr>
      <vt:lpstr>Exercise 1 – Part 3.b</vt:lpstr>
      <vt:lpstr>Exercise 1 – Part 3.b</vt:lpstr>
      <vt:lpstr>Exercise 1 – Part 3.b</vt:lpstr>
      <vt:lpstr>PowerPoint Presentation</vt:lpstr>
      <vt:lpstr>Exercise 2 – Part 1.d</vt:lpstr>
      <vt:lpstr>Exercise 2 – Part 2</vt:lpstr>
      <vt:lpstr>PowerPoint Presentation</vt:lpstr>
      <vt:lpstr>PowerPoint Presentation</vt:lpstr>
      <vt:lpstr>Maximum Likelihood (RAxML, rooted on Fusobacteria) </vt:lpstr>
      <vt:lpstr>PowerPoint Presentation</vt:lpstr>
      <vt:lpstr>PowerPoint Presentation</vt:lpstr>
      <vt:lpstr>PowerPoint Presentation</vt:lpstr>
      <vt:lpstr>PowerPoint Presentation</vt:lpstr>
      <vt:lpstr>Revising bacterial taxonomy</vt:lpstr>
      <vt:lpstr>PowerPoint Presentation</vt:lpstr>
      <vt:lpstr>Exercise 3 – Part 1</vt:lpstr>
      <vt:lpstr>Exercise 3 – Part 2</vt:lpstr>
      <vt:lpstr>Exercise 3 – Part 2</vt:lpstr>
      <vt:lpstr>Exercise 3 – Part 3</vt:lpstr>
      <vt:lpstr>Exercise 3 – Part 4</vt:lpstr>
      <vt:lpstr>Exercise 3 – Part 4</vt:lpstr>
    </vt:vector>
  </TitlesOfParts>
  <Company>UZH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Real time population history</dc:title>
  <dc:creator>Davide Heller</dc:creator>
  <cp:lastModifiedBy>Marija Dmitrijeva</cp:lastModifiedBy>
  <cp:revision>178</cp:revision>
  <cp:lastPrinted>2019-05-13T16:36:17Z</cp:lastPrinted>
  <dcterms:created xsi:type="dcterms:W3CDTF">2015-05-12T11:31:47Z</dcterms:created>
  <dcterms:modified xsi:type="dcterms:W3CDTF">2023-05-16T15:52:59Z</dcterms:modified>
</cp:coreProperties>
</file>